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5943" autoAdjust="0"/>
  </p:normalViewPr>
  <p:slideViewPr>
    <p:cSldViewPr snapToGrid="0">
      <p:cViewPr>
        <p:scale>
          <a:sx n="71" d="100"/>
          <a:sy n="71" d="100"/>
        </p:scale>
        <p:origin x="-1212" y="-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69182815369206"/>
          <c:y val="6.2677950193238324E-2"/>
          <c:w val="0.70137391491847978"/>
          <c:h val="0.7238527063683848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9BE-4D67-9653-55AE826C978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9BE-4D67-9653-55AE826C978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9BE-4D67-9653-55AE826C978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9BE-4D67-9653-55AE826C9789}"/>
              </c:ext>
            </c:extLst>
          </c:dPt>
          <c:cat>
            <c:strRef>
              <c:f>Sheet1!$A$2:$A$5</c:f>
              <c:strCache>
                <c:ptCount val="4"/>
                <c:pt idx="0">
                  <c:v>MAK 51</c:v>
                </c:pt>
                <c:pt idx="1">
                  <c:v>MAK 52</c:v>
                </c:pt>
                <c:pt idx="2">
                  <c:v>MAK 53</c:v>
                </c:pt>
                <c:pt idx="3">
                  <c:v>MAK 57</c:v>
                </c:pt>
              </c:strCache>
            </c:strRef>
          </c:cat>
          <c:val>
            <c:numRef>
              <c:f>Sheet1!$B$2:$B$5</c:f>
              <c:numCache>
                <c:formatCode>_-* #.##0_-;\-* #.##0_-;_-* "-"_-;_-@_-</c:formatCode>
                <c:ptCount val="4"/>
                <c:pt idx="0">
                  <c:v>5433297415000</c:v>
                </c:pt>
                <c:pt idx="1">
                  <c:v>47653369633000</c:v>
                </c:pt>
                <c:pt idx="2">
                  <c:v>2900275762000</c:v>
                </c:pt>
                <c:pt idx="3">
                  <c:v>48786800000000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9BE-4D67-9653-55AE826C97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1320425964053211E-2"/>
          <c:y val="0.74346637330215437"/>
          <c:w val="0.96867957403594684"/>
          <c:h val="0.1881576810324947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200">
              <a:latin typeface="Bahnschrift" panose="020B0502040204020203" pitchFamily="34" charset="0"/>
            </a:defRPr>
          </a:pPr>
          <a:endParaRPr lang="id-ID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  <a:latin typeface="Bahnschrift" panose="020B0502040204020203" pitchFamily="34" charset="0"/>
        </a:defRPr>
      </a:pPr>
      <a:endParaRPr lang="id-ID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A7778-F130-4027-BBD8-171F0B198639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A17CC-FCEC-43C7-A973-0B0F0F6B6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869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4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45" name="Notes Placeholder 2"/>
          <p:cNvSpPr>
            <a:spLocks noGrp="1"/>
          </p:cNvSpPr>
          <p:nvPr>
            <p:ph type="body" idx="1"/>
          </p:nvPr>
        </p:nvSpPr>
        <p:spPr>
          <a:xfrm>
            <a:off x="474134" y="5025682"/>
            <a:ext cx="6366933" cy="4111921"/>
          </a:xfrm>
        </p:spPr>
        <p:txBody>
          <a:bodyPr/>
          <a:lstStyle/>
          <a:p>
            <a:pPr algn="just"/>
            <a:endParaRPr lang="en-US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74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F8B60-CF36-4718-A837-F99A8E4B6281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856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B5DB-1F19-4B05-90E2-7D960FE54053}" type="datetime1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B2FA-FD44-4E64-9F8A-6B6FEE8CA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999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A294-E8C6-45E3-8981-5A5928623092}" type="datetime1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B2FA-FD44-4E64-9F8A-6B6FEE8CA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54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7463-763E-46AF-B6B9-AA8207C90E43}" type="datetime1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B2FA-FD44-4E64-9F8A-6B6FEE8CA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293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0C70-FD6C-40F7-9EB4-A090C318C827}" type="datetime1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B2FA-FD44-4E64-9F8A-6B6FEE8CA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45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20E2-45CD-4E30-80E6-6988B396EE9A}" type="datetime1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B2FA-FD44-4E64-9F8A-6B6FEE8CA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86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58B9-43A8-49D2-BF2F-E21ED13C3F97}" type="datetime1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B2FA-FD44-4E64-9F8A-6B6FEE8CA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28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BA9F-44BD-4747-A2E8-EB39753FD61D}" type="datetime1">
              <a:rPr lang="en-US" smtClean="0"/>
              <a:t>10/2/2020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B2FA-FD44-4E64-9F8A-6B6FEE8CA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49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4C8D-D9C8-4C3F-840F-E5CE3D531AB3}" type="datetime1">
              <a:rPr lang="en-US" smtClean="0"/>
              <a:t>10/2/2020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B2FA-FD44-4E64-9F8A-6B6FEE8CA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71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4596-629D-41DE-956D-AECDEE0D17F5}" type="datetime1">
              <a:rPr lang="en-US" smtClean="0"/>
              <a:t>10/2/2020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B2FA-FD44-4E64-9F8A-6B6FEE8CA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591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FD682-3E8D-4712-BBF2-143A9F6D010D}" type="datetime1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B2FA-FD44-4E64-9F8A-6B6FEE8CA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11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AABD-781B-4D25-8DFA-ABE0CCB0D008}" type="datetime1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B2FA-FD44-4E64-9F8A-6B6FEE8CA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06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A701C-36C0-4192-AFA5-632E1A8E1B41}" type="datetime1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BB2FA-FD44-4E64-9F8A-6B6FEE8CA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71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3" name="Rectangle 5"/>
          <p:cNvSpPr/>
          <p:nvPr/>
        </p:nvSpPr>
        <p:spPr>
          <a:xfrm>
            <a:off x="5318744" y="934304"/>
            <a:ext cx="6873256" cy="1310527"/>
          </a:xfrm>
          <a:prstGeom prst="rect">
            <a:avLst/>
          </a:prstGeom>
          <a:solidFill>
            <a:srgbClr val="5D5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d-ID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Alokasi Pagu Anggaran Kementerian Kesehatan T</a:t>
            </a:r>
            <a:r>
              <a:rPr lang="en-ID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.</a:t>
            </a:r>
            <a:r>
              <a:rPr lang="id-ID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</a:t>
            </a:r>
            <a:r>
              <a:rPr lang="en-ID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.</a:t>
            </a:r>
            <a:r>
              <a:rPr lang="id-ID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20</a:t>
            </a:r>
            <a:r>
              <a:rPr lang="en-ID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20</a:t>
            </a:r>
            <a:r>
              <a:rPr lang="id-ID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didominasi oleh Bel. Bansos (57) sebesar </a:t>
            </a:r>
            <a:r>
              <a:rPr lang="en-ID" dirty="0" smtClean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46,56</a:t>
            </a:r>
            <a:r>
              <a:rPr lang="id-ID" dirty="0" smtClean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% </a:t>
            </a:r>
            <a:r>
              <a:rPr lang="id-ID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dan Bel. Barang (52) sebesar </a:t>
            </a:r>
            <a:r>
              <a:rPr lang="en-ID" dirty="0" smtClean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45,48</a:t>
            </a:r>
            <a:r>
              <a:rPr lang="id-ID" dirty="0" smtClean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% </a:t>
            </a:r>
            <a:r>
              <a:rPr lang="id-ID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dari total </a:t>
            </a:r>
            <a:r>
              <a:rPr lang="en-ID" dirty="0" err="1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pagu</a:t>
            </a:r>
            <a:r>
              <a:rPr lang="en-ID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sebesar</a:t>
            </a:r>
            <a:r>
              <a:rPr lang="en-ID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Rp</a:t>
            </a:r>
            <a:r>
              <a:rPr lang="en-ID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. </a:t>
            </a:r>
            <a:r>
              <a:rPr lang="en-US" dirty="0" smtClean="0">
                <a:solidFill>
                  <a:prstClr val="white"/>
                </a:solidFill>
                <a:latin typeface="Bahnschrift" panose="020B0502040204020203" pitchFamily="34" charset="0"/>
              </a:rPr>
              <a:t>104,773,742,810,000</a:t>
            </a:r>
            <a:r>
              <a:rPr lang="en-US" dirty="0" smtClean="0">
                <a:solidFill>
                  <a:prstClr val="white"/>
                </a:solidFill>
              </a:rPr>
              <a:t>  </a:t>
            </a:r>
            <a:r>
              <a:rPr lang="en-ID" dirty="0" smtClean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(104,77 </a:t>
            </a:r>
            <a:r>
              <a:rPr lang="en-ID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T)</a:t>
            </a:r>
            <a:endParaRPr lang="id-ID" dirty="0">
              <a:solidFill>
                <a:prstClr val="white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grpSp>
        <p:nvGrpSpPr>
          <p:cNvPr id="79" name="Group 3"/>
          <p:cNvGrpSpPr/>
          <p:nvPr/>
        </p:nvGrpSpPr>
        <p:grpSpPr>
          <a:xfrm>
            <a:off x="-6506" y="2926806"/>
            <a:ext cx="5325250" cy="911518"/>
            <a:chOff x="0" y="2809123"/>
            <a:chExt cx="5458100" cy="911518"/>
          </a:xfrm>
        </p:grpSpPr>
        <p:sp>
          <p:nvSpPr>
            <p:cNvPr id="1048704" name="Rectangle 60"/>
            <p:cNvSpPr/>
            <p:nvPr/>
          </p:nvSpPr>
          <p:spPr>
            <a:xfrm>
              <a:off x="0" y="2809123"/>
              <a:ext cx="5458100" cy="911518"/>
            </a:xfrm>
            <a:prstGeom prst="rect">
              <a:avLst/>
            </a:prstGeom>
            <a:solidFill>
              <a:schemeClr val="tx2"/>
            </a:solidFill>
            <a:ln>
              <a:solidFill>
                <a:srgbClr val="4454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8705" name="Rectangle 45"/>
            <p:cNvSpPr/>
            <p:nvPr/>
          </p:nvSpPr>
          <p:spPr>
            <a:xfrm>
              <a:off x="199761" y="2965767"/>
              <a:ext cx="4971412" cy="61311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D" sz="2400" dirty="0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  104,773,742,810,000 </a:t>
              </a:r>
              <a:r>
                <a:rPr lang="en-ID" sz="2400" dirty="0" smtClean="0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 </a:t>
              </a:r>
              <a:endParaRPr lang="en-ID" sz="2400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48706" name="Rectangle 39"/>
          <p:cNvSpPr/>
          <p:nvPr/>
        </p:nvSpPr>
        <p:spPr>
          <a:xfrm>
            <a:off x="5315035" y="2291534"/>
            <a:ext cx="6870012" cy="22483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prstClr val="white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194308" name="Chart 24"/>
          <p:cNvGraphicFramePr>
            <a:graphicFrameLocks/>
          </p:cNvGraphicFramePr>
          <p:nvPr>
            <p:extLst/>
          </p:nvPr>
        </p:nvGraphicFramePr>
        <p:xfrm>
          <a:off x="9049379" y="2556481"/>
          <a:ext cx="2882989" cy="2228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80" name="Group 25"/>
          <p:cNvGrpSpPr/>
          <p:nvPr/>
        </p:nvGrpSpPr>
        <p:grpSpPr>
          <a:xfrm>
            <a:off x="5531682" y="2414615"/>
            <a:ext cx="3314824" cy="326118"/>
            <a:chOff x="-12762" y="3857625"/>
            <a:chExt cx="2710242" cy="326118"/>
          </a:xfrm>
        </p:grpSpPr>
        <p:sp>
          <p:nvSpPr>
            <p:cNvPr id="1048707" name="Rectangle 27"/>
            <p:cNvSpPr/>
            <p:nvPr/>
          </p:nvSpPr>
          <p:spPr>
            <a:xfrm>
              <a:off x="213360" y="3860763"/>
              <a:ext cx="2484120" cy="32298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D" dirty="0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5,43 T</a:t>
              </a:r>
              <a:endParaRPr lang="en-US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8708" name="Rectangle 21"/>
            <p:cNvSpPr/>
            <p:nvPr/>
          </p:nvSpPr>
          <p:spPr>
            <a:xfrm>
              <a:off x="-12762" y="3857625"/>
              <a:ext cx="1928310" cy="323850"/>
            </a:xfrm>
            <a:custGeom>
              <a:avLst/>
              <a:gdLst>
                <a:gd name="connsiteX0" fmla="*/ 0 w 1835916"/>
                <a:gd name="connsiteY0" fmla="*/ 0 h 323850"/>
                <a:gd name="connsiteX1" fmla="*/ 1835916 w 1835916"/>
                <a:gd name="connsiteY1" fmla="*/ 0 h 323850"/>
                <a:gd name="connsiteX2" fmla="*/ 1835916 w 1835916"/>
                <a:gd name="connsiteY2" fmla="*/ 323850 h 323850"/>
                <a:gd name="connsiteX3" fmla="*/ 0 w 1835916"/>
                <a:gd name="connsiteY3" fmla="*/ 323850 h 323850"/>
                <a:gd name="connsiteX4" fmla="*/ 0 w 1835916"/>
                <a:gd name="connsiteY4" fmla="*/ 0 h 323850"/>
                <a:gd name="connsiteX0" fmla="*/ 0 w 1835916"/>
                <a:gd name="connsiteY0" fmla="*/ 0 h 323850"/>
                <a:gd name="connsiteX1" fmla="*/ 1550166 w 1835916"/>
                <a:gd name="connsiteY1" fmla="*/ 0 h 323850"/>
                <a:gd name="connsiteX2" fmla="*/ 1835916 w 1835916"/>
                <a:gd name="connsiteY2" fmla="*/ 323850 h 323850"/>
                <a:gd name="connsiteX3" fmla="*/ 0 w 1835916"/>
                <a:gd name="connsiteY3" fmla="*/ 323850 h 323850"/>
                <a:gd name="connsiteX4" fmla="*/ 0 w 1835916"/>
                <a:gd name="connsiteY4" fmla="*/ 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35916" h="323850">
                  <a:moveTo>
                    <a:pt x="0" y="0"/>
                  </a:moveTo>
                  <a:lnTo>
                    <a:pt x="1550166" y="0"/>
                  </a:lnTo>
                  <a:lnTo>
                    <a:pt x="1835916" y="323850"/>
                  </a:lnTo>
                  <a:lnTo>
                    <a:pt x="0" y="3238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B9BD5"/>
            </a:solidFill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D" dirty="0" err="1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Pagu</a:t>
              </a:r>
              <a:r>
                <a:rPr lang="en-ID" dirty="0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 B. </a:t>
              </a:r>
              <a:r>
                <a:rPr lang="en-ID" dirty="0" err="1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Pegawai</a:t>
              </a:r>
              <a:endParaRPr lang="en-US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48709" name="Rectangle 78"/>
          <p:cNvSpPr/>
          <p:nvPr/>
        </p:nvSpPr>
        <p:spPr>
          <a:xfrm>
            <a:off x="0" y="4574881"/>
            <a:ext cx="4068000" cy="338554"/>
          </a:xfrm>
          <a:prstGeom prst="rect">
            <a:avLst/>
          </a:prstGeom>
          <a:solidFill>
            <a:srgbClr val="941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ID" sz="1600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REALISASI KEMENKES</a:t>
            </a:r>
            <a:endParaRPr lang="en-US" sz="1600" dirty="0">
              <a:solidFill>
                <a:prstClr val="white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grpSp>
        <p:nvGrpSpPr>
          <p:cNvPr id="81" name="Group 76"/>
          <p:cNvGrpSpPr/>
          <p:nvPr/>
        </p:nvGrpSpPr>
        <p:grpSpPr>
          <a:xfrm>
            <a:off x="5533136" y="2930092"/>
            <a:ext cx="3313370" cy="323887"/>
            <a:chOff x="-12762" y="3857588"/>
            <a:chExt cx="2710242" cy="323887"/>
          </a:xfrm>
        </p:grpSpPr>
        <p:sp>
          <p:nvSpPr>
            <p:cNvPr id="1048710" name="Rectangle 30"/>
            <p:cNvSpPr/>
            <p:nvPr/>
          </p:nvSpPr>
          <p:spPr>
            <a:xfrm>
              <a:off x="213360" y="3857588"/>
              <a:ext cx="2484120" cy="32298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D" dirty="0" smtClean="0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47,65 </a:t>
              </a:r>
              <a:r>
                <a:rPr lang="en-ID" dirty="0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T</a:t>
              </a:r>
              <a:endParaRPr lang="en-US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8711" name="Rectangle 21"/>
            <p:cNvSpPr/>
            <p:nvPr/>
          </p:nvSpPr>
          <p:spPr>
            <a:xfrm>
              <a:off x="-12762" y="3857625"/>
              <a:ext cx="1927967" cy="323850"/>
            </a:xfrm>
            <a:custGeom>
              <a:avLst/>
              <a:gdLst>
                <a:gd name="connsiteX0" fmla="*/ 0 w 1835916"/>
                <a:gd name="connsiteY0" fmla="*/ 0 h 323850"/>
                <a:gd name="connsiteX1" fmla="*/ 1835916 w 1835916"/>
                <a:gd name="connsiteY1" fmla="*/ 0 h 323850"/>
                <a:gd name="connsiteX2" fmla="*/ 1835916 w 1835916"/>
                <a:gd name="connsiteY2" fmla="*/ 323850 h 323850"/>
                <a:gd name="connsiteX3" fmla="*/ 0 w 1835916"/>
                <a:gd name="connsiteY3" fmla="*/ 323850 h 323850"/>
                <a:gd name="connsiteX4" fmla="*/ 0 w 1835916"/>
                <a:gd name="connsiteY4" fmla="*/ 0 h 323850"/>
                <a:gd name="connsiteX0" fmla="*/ 0 w 1835916"/>
                <a:gd name="connsiteY0" fmla="*/ 0 h 323850"/>
                <a:gd name="connsiteX1" fmla="*/ 1550166 w 1835916"/>
                <a:gd name="connsiteY1" fmla="*/ 0 h 323850"/>
                <a:gd name="connsiteX2" fmla="*/ 1835916 w 1835916"/>
                <a:gd name="connsiteY2" fmla="*/ 323850 h 323850"/>
                <a:gd name="connsiteX3" fmla="*/ 0 w 1835916"/>
                <a:gd name="connsiteY3" fmla="*/ 323850 h 323850"/>
                <a:gd name="connsiteX4" fmla="*/ 0 w 1835916"/>
                <a:gd name="connsiteY4" fmla="*/ 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35916" h="323850">
                  <a:moveTo>
                    <a:pt x="0" y="0"/>
                  </a:moveTo>
                  <a:lnTo>
                    <a:pt x="1550166" y="0"/>
                  </a:lnTo>
                  <a:lnTo>
                    <a:pt x="1835916" y="323850"/>
                  </a:lnTo>
                  <a:lnTo>
                    <a:pt x="0" y="3238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7D31"/>
            </a:solidFill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D" dirty="0" err="1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Pagu</a:t>
              </a:r>
              <a:r>
                <a:rPr lang="en-ID" dirty="0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  B. </a:t>
              </a:r>
              <a:r>
                <a:rPr lang="en-ID" dirty="0" err="1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Barang</a:t>
              </a:r>
              <a:endParaRPr lang="en-US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2" name="Group 79"/>
          <p:cNvGrpSpPr/>
          <p:nvPr/>
        </p:nvGrpSpPr>
        <p:grpSpPr>
          <a:xfrm>
            <a:off x="5541160" y="3487419"/>
            <a:ext cx="3305346" cy="323887"/>
            <a:chOff x="-12762" y="3857588"/>
            <a:chExt cx="2710242" cy="323887"/>
          </a:xfrm>
        </p:grpSpPr>
        <p:sp>
          <p:nvSpPr>
            <p:cNvPr id="1048712" name="Rectangle 33"/>
            <p:cNvSpPr/>
            <p:nvPr/>
          </p:nvSpPr>
          <p:spPr>
            <a:xfrm>
              <a:off x="213360" y="3857588"/>
              <a:ext cx="2484120" cy="32298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D" dirty="0" smtClean="0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2,90 </a:t>
              </a:r>
              <a:r>
                <a:rPr lang="en-ID" dirty="0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T</a:t>
              </a:r>
              <a:endParaRPr lang="en-US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8713" name="Rectangle 21"/>
            <p:cNvSpPr/>
            <p:nvPr/>
          </p:nvSpPr>
          <p:spPr>
            <a:xfrm>
              <a:off x="-12762" y="3857625"/>
              <a:ext cx="1926068" cy="323850"/>
            </a:xfrm>
            <a:custGeom>
              <a:avLst/>
              <a:gdLst>
                <a:gd name="connsiteX0" fmla="*/ 0 w 1835916"/>
                <a:gd name="connsiteY0" fmla="*/ 0 h 323850"/>
                <a:gd name="connsiteX1" fmla="*/ 1835916 w 1835916"/>
                <a:gd name="connsiteY1" fmla="*/ 0 h 323850"/>
                <a:gd name="connsiteX2" fmla="*/ 1835916 w 1835916"/>
                <a:gd name="connsiteY2" fmla="*/ 323850 h 323850"/>
                <a:gd name="connsiteX3" fmla="*/ 0 w 1835916"/>
                <a:gd name="connsiteY3" fmla="*/ 323850 h 323850"/>
                <a:gd name="connsiteX4" fmla="*/ 0 w 1835916"/>
                <a:gd name="connsiteY4" fmla="*/ 0 h 323850"/>
                <a:gd name="connsiteX0" fmla="*/ 0 w 1835916"/>
                <a:gd name="connsiteY0" fmla="*/ 0 h 323850"/>
                <a:gd name="connsiteX1" fmla="*/ 1550166 w 1835916"/>
                <a:gd name="connsiteY1" fmla="*/ 0 h 323850"/>
                <a:gd name="connsiteX2" fmla="*/ 1835916 w 1835916"/>
                <a:gd name="connsiteY2" fmla="*/ 323850 h 323850"/>
                <a:gd name="connsiteX3" fmla="*/ 0 w 1835916"/>
                <a:gd name="connsiteY3" fmla="*/ 323850 h 323850"/>
                <a:gd name="connsiteX4" fmla="*/ 0 w 1835916"/>
                <a:gd name="connsiteY4" fmla="*/ 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35916" h="323850">
                  <a:moveTo>
                    <a:pt x="0" y="0"/>
                  </a:moveTo>
                  <a:lnTo>
                    <a:pt x="1550166" y="0"/>
                  </a:lnTo>
                  <a:lnTo>
                    <a:pt x="1835916" y="323850"/>
                  </a:lnTo>
                  <a:lnTo>
                    <a:pt x="0" y="3238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A5A5"/>
            </a:solidFill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D" dirty="0" err="1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Pagu</a:t>
              </a:r>
              <a:r>
                <a:rPr lang="en-ID" dirty="0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 B. Modal</a:t>
              </a:r>
              <a:endParaRPr lang="en-US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5541160" y="4033932"/>
            <a:ext cx="3305346" cy="323887"/>
            <a:chOff x="-12762" y="3857588"/>
            <a:chExt cx="2710242" cy="323887"/>
          </a:xfrm>
        </p:grpSpPr>
        <p:sp>
          <p:nvSpPr>
            <p:cNvPr id="1048714" name="Rectangle 36"/>
            <p:cNvSpPr/>
            <p:nvPr/>
          </p:nvSpPr>
          <p:spPr>
            <a:xfrm>
              <a:off x="213360" y="3857588"/>
              <a:ext cx="2484120" cy="32298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D" dirty="0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48,79 T</a:t>
              </a:r>
              <a:endParaRPr lang="en-US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8715" name="Rectangle 21"/>
            <p:cNvSpPr/>
            <p:nvPr/>
          </p:nvSpPr>
          <p:spPr>
            <a:xfrm>
              <a:off x="-12762" y="3857625"/>
              <a:ext cx="1926068" cy="323850"/>
            </a:xfrm>
            <a:custGeom>
              <a:avLst/>
              <a:gdLst>
                <a:gd name="connsiteX0" fmla="*/ 0 w 1835916"/>
                <a:gd name="connsiteY0" fmla="*/ 0 h 323850"/>
                <a:gd name="connsiteX1" fmla="*/ 1835916 w 1835916"/>
                <a:gd name="connsiteY1" fmla="*/ 0 h 323850"/>
                <a:gd name="connsiteX2" fmla="*/ 1835916 w 1835916"/>
                <a:gd name="connsiteY2" fmla="*/ 323850 h 323850"/>
                <a:gd name="connsiteX3" fmla="*/ 0 w 1835916"/>
                <a:gd name="connsiteY3" fmla="*/ 323850 h 323850"/>
                <a:gd name="connsiteX4" fmla="*/ 0 w 1835916"/>
                <a:gd name="connsiteY4" fmla="*/ 0 h 323850"/>
                <a:gd name="connsiteX0" fmla="*/ 0 w 1835916"/>
                <a:gd name="connsiteY0" fmla="*/ 0 h 323850"/>
                <a:gd name="connsiteX1" fmla="*/ 1550166 w 1835916"/>
                <a:gd name="connsiteY1" fmla="*/ 0 h 323850"/>
                <a:gd name="connsiteX2" fmla="*/ 1835916 w 1835916"/>
                <a:gd name="connsiteY2" fmla="*/ 323850 h 323850"/>
                <a:gd name="connsiteX3" fmla="*/ 0 w 1835916"/>
                <a:gd name="connsiteY3" fmla="*/ 323850 h 323850"/>
                <a:gd name="connsiteX4" fmla="*/ 0 w 1835916"/>
                <a:gd name="connsiteY4" fmla="*/ 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35916" h="323850">
                  <a:moveTo>
                    <a:pt x="0" y="0"/>
                  </a:moveTo>
                  <a:lnTo>
                    <a:pt x="1550166" y="0"/>
                  </a:lnTo>
                  <a:lnTo>
                    <a:pt x="1835916" y="323850"/>
                  </a:lnTo>
                  <a:lnTo>
                    <a:pt x="0" y="3238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BB06"/>
            </a:solidFill>
            <a:ln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D" dirty="0" err="1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Pagu</a:t>
              </a:r>
              <a:r>
                <a:rPr lang="en-ID" dirty="0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 </a:t>
              </a:r>
              <a:r>
                <a:rPr lang="en-ID" dirty="0" err="1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B.Bansos</a:t>
              </a:r>
              <a:endParaRPr lang="en-US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48716" name="Rectangle 79"/>
          <p:cNvSpPr/>
          <p:nvPr/>
        </p:nvSpPr>
        <p:spPr>
          <a:xfrm>
            <a:off x="-6506" y="6395942"/>
            <a:ext cx="4068000" cy="338554"/>
          </a:xfrm>
          <a:prstGeom prst="rect">
            <a:avLst/>
          </a:prstGeom>
          <a:solidFill>
            <a:srgbClr val="941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ID" sz="1600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</a:t>
            </a:r>
            <a:r>
              <a:rPr lang="en-ID" sz="1600" dirty="0" smtClean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59,501,399,887,027 (59,50 </a:t>
            </a:r>
            <a:r>
              <a:rPr lang="en-ID" sz="1600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T) </a:t>
            </a:r>
            <a:endParaRPr lang="en-US" sz="1600" dirty="0">
              <a:solidFill>
                <a:prstClr val="white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048717" name="TextBox 80"/>
          <p:cNvSpPr txBox="1"/>
          <p:nvPr/>
        </p:nvSpPr>
        <p:spPr>
          <a:xfrm>
            <a:off x="233984" y="5146034"/>
            <a:ext cx="35668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6000" dirty="0" smtClean="0">
                <a:solidFill>
                  <a:prstClr val="black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56,79%</a:t>
            </a:r>
            <a:endParaRPr lang="en-US" sz="6000" dirty="0">
              <a:solidFill>
                <a:prstClr val="black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048719" name="Rectangle 107"/>
          <p:cNvSpPr/>
          <p:nvPr/>
        </p:nvSpPr>
        <p:spPr>
          <a:xfrm>
            <a:off x="4114952" y="4913246"/>
            <a:ext cx="8077048" cy="15155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prstClr val="black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grpSp>
        <p:nvGrpSpPr>
          <p:cNvPr id="86" name="Group 81"/>
          <p:cNvGrpSpPr/>
          <p:nvPr/>
        </p:nvGrpSpPr>
        <p:grpSpPr>
          <a:xfrm>
            <a:off x="7775940" y="5627636"/>
            <a:ext cx="3885371" cy="584775"/>
            <a:chOff x="5027669" y="2857659"/>
            <a:chExt cx="3885371" cy="584775"/>
          </a:xfrm>
        </p:grpSpPr>
        <p:sp>
          <p:nvSpPr>
            <p:cNvPr id="1048726" name="Rectangle 82"/>
            <p:cNvSpPr/>
            <p:nvPr/>
          </p:nvSpPr>
          <p:spPr>
            <a:xfrm>
              <a:off x="7006242" y="3100776"/>
              <a:ext cx="78649" cy="15719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60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8727" name="Rectangle 83"/>
            <p:cNvSpPr/>
            <p:nvPr/>
          </p:nvSpPr>
          <p:spPr>
            <a:xfrm>
              <a:off x="5028630" y="3088591"/>
              <a:ext cx="1404000" cy="180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60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8728" name="Rectangle 84"/>
            <p:cNvSpPr/>
            <p:nvPr/>
          </p:nvSpPr>
          <p:spPr>
            <a:xfrm rot="5400000">
              <a:off x="5894845" y="2204141"/>
              <a:ext cx="209647" cy="1944000"/>
            </a:xfrm>
            <a:prstGeom prst="rect">
              <a:avLst/>
            </a:prstGeom>
            <a:noFill/>
            <a:ln w="762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60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8729" name="TextBox 85"/>
            <p:cNvSpPr txBox="1"/>
            <p:nvPr/>
          </p:nvSpPr>
          <p:spPr>
            <a:xfrm>
              <a:off x="7130475" y="2857659"/>
              <a:ext cx="1782565" cy="584775"/>
            </a:xfrm>
            <a:prstGeom prst="rect">
              <a:avLst/>
            </a:prstGeom>
            <a:noFill/>
          </p:spPr>
          <p:txBody>
            <a:bodyPr wrap="none" lIns="26206" rIns="26206" rtlCol="0">
              <a:spAutoFit/>
            </a:bodyPr>
            <a:lstStyle/>
            <a:p>
              <a:r>
                <a:rPr lang="en-US" sz="1600" b="1" dirty="0" err="1">
                  <a:solidFill>
                    <a:srgbClr val="5B9BD5">
                      <a:lumMod val="50000"/>
                    </a:srgbClr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Belanja</a:t>
              </a:r>
              <a:r>
                <a:rPr lang="en-US" sz="1600" b="1" dirty="0">
                  <a:solidFill>
                    <a:srgbClr val="5B9BD5">
                      <a:lumMod val="50000"/>
                    </a:srgbClr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 Ba</a:t>
              </a:r>
              <a:r>
                <a:rPr lang="id-ID" sz="1600" b="1" dirty="0">
                  <a:solidFill>
                    <a:srgbClr val="5B9BD5">
                      <a:lumMod val="50000"/>
                    </a:srgbClr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nsos</a:t>
              </a:r>
              <a:endParaRPr lang="en-US" sz="1600" b="1" dirty="0">
                <a:solidFill>
                  <a:srgbClr val="5B9BD5">
                    <a:lumMod val="50000"/>
                  </a:srgbClr>
                </a:solidFill>
                <a:latin typeface="Bahnschrift" panose="020B0502040204020203" pitchFamily="34" charset="0"/>
                <a:cs typeface="Arial" panose="020B0604020202020204" pitchFamily="34" charset="0"/>
              </a:endParaRPr>
            </a:p>
            <a:p>
              <a:r>
                <a:rPr lang="en-US" sz="1600" dirty="0" err="1">
                  <a:solidFill>
                    <a:prstClr val="black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Rp</a:t>
              </a:r>
              <a:r>
                <a:rPr lang="en-US" sz="1600" dirty="0">
                  <a:solidFill>
                    <a:prstClr val="black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 </a:t>
              </a:r>
              <a:r>
                <a:rPr lang="en-ID" sz="1600" dirty="0" smtClean="0">
                  <a:solidFill>
                    <a:prstClr val="black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36,45 </a:t>
              </a:r>
              <a:r>
                <a:rPr lang="en-ID" sz="1600" dirty="0">
                  <a:solidFill>
                    <a:prstClr val="black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T </a:t>
              </a:r>
              <a:r>
                <a:rPr lang="en-US" sz="1600" dirty="0" smtClean="0">
                  <a:solidFill>
                    <a:prstClr val="black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(</a:t>
              </a:r>
              <a:r>
                <a:rPr lang="en-ID" sz="1600" dirty="0" smtClean="0">
                  <a:solidFill>
                    <a:prstClr val="black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74</a:t>
              </a:r>
              <a:r>
                <a:rPr lang="en-US" sz="1600" dirty="0" smtClean="0">
                  <a:solidFill>
                    <a:prstClr val="black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,71</a:t>
              </a:r>
              <a:r>
                <a:rPr lang="en-US" sz="1600" dirty="0">
                  <a:solidFill>
                    <a:prstClr val="black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%)</a:t>
              </a: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7775941" y="5097841"/>
            <a:ext cx="3755531" cy="584775"/>
            <a:chOff x="5021996" y="2454514"/>
            <a:chExt cx="3755531" cy="584775"/>
          </a:xfrm>
        </p:grpSpPr>
        <p:sp>
          <p:nvSpPr>
            <p:cNvPr id="1048730" name="Rectangle 87"/>
            <p:cNvSpPr/>
            <p:nvPr/>
          </p:nvSpPr>
          <p:spPr>
            <a:xfrm>
              <a:off x="5060411" y="2678181"/>
              <a:ext cx="540000" cy="20964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60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8731" name="TextBox 88"/>
            <p:cNvSpPr txBox="1"/>
            <p:nvPr/>
          </p:nvSpPr>
          <p:spPr>
            <a:xfrm>
              <a:off x="6991756" y="2454514"/>
              <a:ext cx="1785771" cy="584775"/>
            </a:xfrm>
            <a:prstGeom prst="rect">
              <a:avLst/>
            </a:prstGeom>
            <a:noFill/>
          </p:spPr>
          <p:txBody>
            <a:bodyPr wrap="none" lIns="26206" rIns="26206" rtlCol="0">
              <a:spAutoFit/>
            </a:bodyPr>
            <a:lstStyle/>
            <a:p>
              <a:r>
                <a:rPr lang="en-US" sz="1600" b="1" dirty="0" err="1">
                  <a:solidFill>
                    <a:srgbClr val="5B9BD5">
                      <a:lumMod val="50000"/>
                    </a:srgbClr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Belanja</a:t>
              </a:r>
              <a:r>
                <a:rPr lang="en-US" sz="1600" b="1" dirty="0">
                  <a:solidFill>
                    <a:srgbClr val="5B9BD5">
                      <a:lumMod val="50000"/>
                    </a:srgbClr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 </a:t>
              </a:r>
              <a:r>
                <a:rPr lang="en-US" sz="1600" b="1" dirty="0" err="1">
                  <a:solidFill>
                    <a:srgbClr val="5B9BD5">
                      <a:lumMod val="50000"/>
                    </a:srgbClr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Barang</a:t>
              </a:r>
              <a:endParaRPr lang="en-US" sz="1600" b="1" dirty="0">
                <a:solidFill>
                  <a:srgbClr val="5B9BD5">
                    <a:lumMod val="50000"/>
                  </a:srgbClr>
                </a:solidFill>
                <a:latin typeface="Bahnschrift" panose="020B0502040204020203" pitchFamily="34" charset="0"/>
                <a:cs typeface="Arial" panose="020B0604020202020204" pitchFamily="34" charset="0"/>
              </a:endParaRPr>
            </a:p>
            <a:p>
              <a:r>
                <a:rPr lang="en-US" sz="1600" dirty="0" err="1">
                  <a:solidFill>
                    <a:prstClr val="black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Rp</a:t>
              </a:r>
              <a:r>
                <a:rPr lang="en-US" sz="1600" dirty="0">
                  <a:solidFill>
                    <a:prstClr val="black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 </a:t>
              </a:r>
              <a:r>
                <a:rPr lang="en-ID" sz="1600" dirty="0" smtClean="0">
                  <a:solidFill>
                    <a:prstClr val="black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18,33 </a:t>
              </a:r>
              <a:r>
                <a:rPr lang="en-ID" sz="1600" dirty="0">
                  <a:solidFill>
                    <a:prstClr val="black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T </a:t>
              </a:r>
              <a:r>
                <a:rPr lang="en-US" sz="1600" dirty="0" smtClean="0">
                  <a:solidFill>
                    <a:prstClr val="black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(38,50%)</a:t>
              </a:r>
              <a:endParaRPr lang="en-US" sz="1600" dirty="0">
                <a:solidFill>
                  <a:prstClr val="black"/>
                </a:solidFill>
                <a:latin typeface="Bahnschrift" panose="020B0502040204020203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88" name="Group 31"/>
            <p:cNvGrpSpPr/>
            <p:nvPr/>
          </p:nvGrpSpPr>
          <p:grpSpPr>
            <a:xfrm>
              <a:off x="5021996" y="2675177"/>
              <a:ext cx="1892170" cy="209647"/>
              <a:chOff x="5021996" y="2719627"/>
              <a:chExt cx="1892170" cy="209647"/>
            </a:xfrm>
          </p:grpSpPr>
          <p:sp>
            <p:nvSpPr>
              <p:cNvPr id="1048732" name="Rectangle 90"/>
              <p:cNvSpPr/>
              <p:nvPr/>
            </p:nvSpPr>
            <p:spPr>
              <a:xfrm rot="5400000">
                <a:off x="5817172" y="1924451"/>
                <a:ext cx="209647" cy="1800000"/>
              </a:xfrm>
              <a:prstGeom prst="rect">
                <a:avLst/>
              </a:prstGeom>
              <a:noFill/>
              <a:ln w="762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600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48733" name="Rectangle 91"/>
              <p:cNvSpPr/>
              <p:nvPr/>
            </p:nvSpPr>
            <p:spPr>
              <a:xfrm>
                <a:off x="6861734" y="2745860"/>
                <a:ext cx="52432" cy="15719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600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89" name="Group 92"/>
          <p:cNvGrpSpPr/>
          <p:nvPr/>
        </p:nvGrpSpPr>
        <p:grpSpPr>
          <a:xfrm>
            <a:off x="4476639" y="5121171"/>
            <a:ext cx="2197959" cy="584775"/>
            <a:chOff x="5028687" y="1794361"/>
            <a:chExt cx="2197959" cy="584775"/>
          </a:xfrm>
        </p:grpSpPr>
        <p:sp>
          <p:nvSpPr>
            <p:cNvPr id="1048734" name="TextBox 93"/>
            <p:cNvSpPr txBox="1"/>
            <p:nvPr/>
          </p:nvSpPr>
          <p:spPr>
            <a:xfrm>
              <a:off x="5585146" y="1794361"/>
              <a:ext cx="1641500" cy="584775"/>
            </a:xfrm>
            <a:prstGeom prst="rect">
              <a:avLst/>
            </a:prstGeom>
            <a:noFill/>
          </p:spPr>
          <p:txBody>
            <a:bodyPr wrap="none" lIns="26206" rIns="26206" rtlCol="0">
              <a:spAutoFit/>
            </a:bodyPr>
            <a:lstStyle/>
            <a:p>
              <a:r>
                <a:rPr lang="en-US" sz="1600" b="1" dirty="0" err="1">
                  <a:solidFill>
                    <a:srgbClr val="5B9BD5">
                      <a:lumMod val="50000"/>
                    </a:srgbClr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Belanja</a:t>
              </a:r>
              <a:r>
                <a:rPr lang="en-US" sz="1600" b="1" dirty="0">
                  <a:solidFill>
                    <a:srgbClr val="5B9BD5">
                      <a:lumMod val="50000"/>
                    </a:srgbClr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 Modal</a:t>
              </a:r>
            </a:p>
            <a:p>
              <a:r>
                <a:rPr lang="en-US" sz="1600" dirty="0" smtClean="0">
                  <a:solidFill>
                    <a:prstClr val="black"/>
                  </a:solidFill>
                  <a:latin typeface="Bahnschrift" panose="020B0502040204020203" pitchFamily="34" charset="0"/>
                </a:rPr>
                <a:t>742,02</a:t>
              </a:r>
              <a:r>
                <a:rPr lang="en-ID" sz="1600" dirty="0" smtClean="0">
                  <a:solidFill>
                    <a:prstClr val="black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 </a:t>
              </a:r>
              <a:r>
                <a:rPr lang="en-ID" sz="1600" dirty="0">
                  <a:solidFill>
                    <a:prstClr val="black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M </a:t>
              </a:r>
              <a:r>
                <a:rPr lang="en-ID" sz="1600" dirty="0" smtClean="0">
                  <a:solidFill>
                    <a:prstClr val="black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(25,18%)</a:t>
              </a:r>
              <a:endParaRPr lang="en-US" sz="1600" dirty="0">
                <a:solidFill>
                  <a:prstClr val="black"/>
                </a:solidFill>
                <a:latin typeface="Bahnschrift" panose="020B0502040204020203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90" name="Group 94"/>
            <p:cNvGrpSpPr/>
            <p:nvPr/>
          </p:nvGrpSpPr>
          <p:grpSpPr>
            <a:xfrm>
              <a:off x="5028687" y="1992012"/>
              <a:ext cx="432182" cy="222887"/>
              <a:chOff x="5028687" y="1849137"/>
              <a:chExt cx="432182" cy="222887"/>
            </a:xfrm>
          </p:grpSpPr>
          <p:sp>
            <p:nvSpPr>
              <p:cNvPr id="1048735" name="Rectangle 95"/>
              <p:cNvSpPr/>
              <p:nvPr/>
            </p:nvSpPr>
            <p:spPr>
              <a:xfrm>
                <a:off x="5408437" y="1873422"/>
                <a:ext cx="52432" cy="157199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600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48736" name="Rectangle 96"/>
              <p:cNvSpPr/>
              <p:nvPr/>
            </p:nvSpPr>
            <p:spPr>
              <a:xfrm>
                <a:off x="5028687" y="1862377"/>
                <a:ext cx="36000" cy="209647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600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48737" name="Rectangle 97"/>
              <p:cNvSpPr/>
              <p:nvPr/>
            </p:nvSpPr>
            <p:spPr>
              <a:xfrm rot="5400000">
                <a:off x="5094823" y="1783442"/>
                <a:ext cx="209647" cy="341038"/>
              </a:xfrm>
              <a:prstGeom prst="rect">
                <a:avLst/>
              </a:prstGeom>
              <a:noFill/>
              <a:ln w="762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600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91" name="Group 98"/>
          <p:cNvGrpSpPr/>
          <p:nvPr/>
        </p:nvGrpSpPr>
        <p:grpSpPr>
          <a:xfrm>
            <a:off x="4476175" y="5634771"/>
            <a:ext cx="2493701" cy="584775"/>
            <a:chOff x="5024788" y="1976969"/>
            <a:chExt cx="2493701" cy="584775"/>
          </a:xfrm>
        </p:grpSpPr>
        <p:sp>
          <p:nvSpPr>
            <p:cNvPr id="1048738" name="TextBox 99"/>
            <p:cNvSpPr txBox="1"/>
            <p:nvPr/>
          </p:nvSpPr>
          <p:spPr>
            <a:xfrm>
              <a:off x="5825693" y="1976969"/>
              <a:ext cx="1692796" cy="584775"/>
            </a:xfrm>
            <a:prstGeom prst="rect">
              <a:avLst/>
            </a:prstGeom>
            <a:noFill/>
          </p:spPr>
          <p:txBody>
            <a:bodyPr wrap="none" lIns="26206" rIns="26206" rtlCol="0">
              <a:spAutoFit/>
            </a:bodyPr>
            <a:lstStyle/>
            <a:p>
              <a:r>
                <a:rPr lang="en-US" sz="1600" b="1" dirty="0" err="1">
                  <a:solidFill>
                    <a:srgbClr val="5B9BD5">
                      <a:lumMod val="50000"/>
                    </a:srgbClr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Belanja</a:t>
              </a:r>
              <a:r>
                <a:rPr lang="en-US" sz="1600" b="1" dirty="0">
                  <a:solidFill>
                    <a:srgbClr val="5B9BD5">
                      <a:lumMod val="50000"/>
                    </a:srgbClr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 </a:t>
              </a:r>
              <a:r>
                <a:rPr lang="en-US" sz="1600" b="1" dirty="0" err="1">
                  <a:solidFill>
                    <a:srgbClr val="5B9BD5">
                      <a:lumMod val="50000"/>
                    </a:srgbClr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Pegawai</a:t>
              </a:r>
              <a:endParaRPr lang="en-US" sz="1600" b="1" dirty="0">
                <a:solidFill>
                  <a:srgbClr val="5B9BD5">
                    <a:lumMod val="50000"/>
                  </a:srgbClr>
                </a:solidFill>
                <a:latin typeface="Bahnschrift" panose="020B0502040204020203" pitchFamily="34" charset="0"/>
                <a:cs typeface="Arial" panose="020B0604020202020204" pitchFamily="34" charset="0"/>
              </a:endParaRPr>
            </a:p>
            <a:p>
              <a:r>
                <a:rPr lang="en-US" sz="1600" dirty="0" err="1">
                  <a:solidFill>
                    <a:prstClr val="black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Rp</a:t>
              </a:r>
              <a:r>
                <a:rPr lang="en-US" sz="1600" dirty="0">
                  <a:solidFill>
                    <a:prstClr val="black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 </a:t>
              </a:r>
              <a:r>
                <a:rPr lang="en-ID" sz="1600" dirty="0" smtClean="0">
                  <a:solidFill>
                    <a:prstClr val="black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3,98 T </a:t>
              </a:r>
              <a:r>
                <a:rPr lang="en-US" sz="1600" dirty="0" smtClean="0">
                  <a:solidFill>
                    <a:prstClr val="black"/>
                  </a:solidFill>
                  <a:latin typeface="Bahnschrift" panose="020B0502040204020203" pitchFamily="34" charset="0"/>
                  <a:cs typeface="Arial" panose="020B0604020202020204" pitchFamily="34" charset="0"/>
                </a:rPr>
                <a:t>(73,33%)</a:t>
              </a:r>
              <a:endParaRPr lang="en-US" sz="1600" dirty="0">
                <a:solidFill>
                  <a:prstClr val="black"/>
                </a:solidFill>
                <a:latin typeface="Bahnschrift" panose="020B0502040204020203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92" name="Group 100"/>
            <p:cNvGrpSpPr/>
            <p:nvPr/>
          </p:nvGrpSpPr>
          <p:grpSpPr>
            <a:xfrm>
              <a:off x="5024788" y="2181397"/>
              <a:ext cx="697654" cy="222886"/>
              <a:chOff x="5024788" y="2181397"/>
              <a:chExt cx="697654" cy="222886"/>
            </a:xfrm>
          </p:grpSpPr>
          <p:sp>
            <p:nvSpPr>
              <p:cNvPr id="1048739" name="Rectangle 101"/>
              <p:cNvSpPr/>
              <p:nvPr/>
            </p:nvSpPr>
            <p:spPr>
              <a:xfrm>
                <a:off x="5024788" y="2194636"/>
                <a:ext cx="360000" cy="209647"/>
              </a:xfrm>
              <a:prstGeom prst="rect">
                <a:avLst/>
              </a:prstGeom>
              <a:solidFill>
                <a:srgbClr val="F7385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600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48740" name="Rectangle 102"/>
              <p:cNvSpPr/>
              <p:nvPr/>
            </p:nvSpPr>
            <p:spPr>
              <a:xfrm rot="5400000">
                <a:off x="5223887" y="1982740"/>
                <a:ext cx="209647" cy="606961"/>
              </a:xfrm>
              <a:prstGeom prst="rect">
                <a:avLst/>
              </a:prstGeom>
              <a:noFill/>
              <a:ln w="762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600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48741" name="Rectangle 103"/>
              <p:cNvSpPr/>
              <p:nvPr/>
            </p:nvSpPr>
            <p:spPr>
              <a:xfrm>
                <a:off x="5670010" y="2207620"/>
                <a:ext cx="52432" cy="157199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1600">
                  <a:solidFill>
                    <a:prstClr val="white"/>
                  </a:solidFill>
                  <a:latin typeface="Bahnschrift" panose="020B0502040204020203" pitchFamily="34" charset="0"/>
                  <a:cs typeface="Arial" panose="020B0604020202020204" pitchFamily="34" charset="0"/>
                </a:endParaRPr>
              </a:p>
            </p:txBody>
          </p:sp>
        </p:grpSp>
      </p:grpSp>
      <p:pic>
        <p:nvPicPr>
          <p:cNvPr id="2097158" name="Picture 2" descr="Berkas:Logo of the Ministry of Health of the Republic of Indonesia ...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3682" y="767279"/>
            <a:ext cx="3750932" cy="1697297"/>
          </a:xfrm>
          <a:prstGeom prst="rect">
            <a:avLst/>
          </a:prstGeom>
          <a:noFill/>
        </p:spPr>
      </p:pic>
      <p:sp>
        <p:nvSpPr>
          <p:cNvPr id="1048742" name="Rectangle 58"/>
          <p:cNvSpPr/>
          <p:nvPr/>
        </p:nvSpPr>
        <p:spPr>
          <a:xfrm>
            <a:off x="1729343" y="207427"/>
            <a:ext cx="10371152" cy="5185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>
                <a:solidFill>
                  <a:prstClr val="black"/>
                </a:solidFill>
                <a:cs typeface="Arial" panose="020B0604020202020204" pitchFamily="34" charset="0"/>
              </a:rPr>
              <a:t>PAGU &amp; REALISASI ANGGARAN KEMENTERIAN KESEHATAN TA 2020 </a:t>
            </a:r>
            <a:r>
              <a:rPr lang="en-ID" sz="2400" b="1" dirty="0">
                <a:solidFill>
                  <a:prstClr val="black"/>
                </a:solidFill>
                <a:cs typeface="Arial" panose="020B0604020202020204" pitchFamily="34" charset="0"/>
              </a:rPr>
              <a:t>(Per </a:t>
            </a:r>
            <a:r>
              <a:rPr lang="en-ID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30 September 2020)</a:t>
            </a:r>
            <a:endParaRPr lang="en-US" sz="2800" b="1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48743" name="TextBox 1"/>
          <p:cNvSpPr txBox="1"/>
          <p:nvPr/>
        </p:nvSpPr>
        <p:spPr>
          <a:xfrm>
            <a:off x="9511944" y="2299491"/>
            <a:ext cx="233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>
                <a:solidFill>
                  <a:prstClr val="white"/>
                </a:solidFill>
                <a:latin typeface="Bahnschrift" panose="020B0502040204020203" pitchFamily="34" charset="0"/>
              </a:rPr>
              <a:t>PROPORSI BELANJA</a:t>
            </a:r>
            <a:endParaRPr lang="en-US" dirty="0">
              <a:solidFill>
                <a:prstClr val="white"/>
              </a:solidFill>
              <a:latin typeface="Bahnschrift" panose="020B0502040204020203" pitchFamily="34" charset="0"/>
            </a:endParaRPr>
          </a:p>
        </p:txBody>
      </p:sp>
      <p:sp>
        <p:nvSpPr>
          <p:cNvPr id="53" name="Rectangle 78"/>
          <p:cNvSpPr/>
          <p:nvPr/>
        </p:nvSpPr>
        <p:spPr>
          <a:xfrm>
            <a:off x="4102048" y="4578120"/>
            <a:ext cx="8089952" cy="338554"/>
          </a:xfrm>
          <a:prstGeom prst="rect">
            <a:avLst/>
          </a:prstGeom>
          <a:solidFill>
            <a:srgbClr val="941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ID" sz="1600" dirty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REALISASI </a:t>
            </a:r>
            <a:r>
              <a:rPr lang="en-ID" sz="1600" dirty="0" smtClean="0">
                <a:solidFill>
                  <a:prstClr val="white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PER JENIS BELANJA</a:t>
            </a:r>
            <a:endParaRPr lang="en-US" sz="1600" dirty="0">
              <a:solidFill>
                <a:prstClr val="white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78"/>
          <p:cNvSpPr/>
          <p:nvPr/>
        </p:nvSpPr>
        <p:spPr>
          <a:xfrm>
            <a:off x="4098334" y="6392057"/>
            <a:ext cx="8089952" cy="338554"/>
          </a:xfrm>
          <a:prstGeom prst="rect">
            <a:avLst/>
          </a:prstGeom>
          <a:solidFill>
            <a:srgbClr val="941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US" sz="1600" dirty="0">
              <a:solidFill>
                <a:prstClr val="white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1249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5515</TotalTime>
  <Words>131</Words>
  <Application>Microsoft Office PowerPoint</Application>
  <PresentationFormat>Custom</PresentationFormat>
  <Paragraphs>25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kent****</dc:creator>
  <cp:lastModifiedBy>User</cp:lastModifiedBy>
  <cp:revision>582</cp:revision>
  <dcterms:created xsi:type="dcterms:W3CDTF">2020-08-26T03:07:46Z</dcterms:created>
  <dcterms:modified xsi:type="dcterms:W3CDTF">2020-10-02T07:31:00Z</dcterms:modified>
</cp:coreProperties>
</file>