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9872" autoAdjust="0"/>
  </p:normalViewPr>
  <p:slideViewPr>
    <p:cSldViewPr snapToGrid="0">
      <p:cViewPr varScale="1">
        <p:scale>
          <a:sx n="89" d="100"/>
          <a:sy n="89" d="100"/>
        </p:scale>
        <p:origin x="-58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Office_Excel_Worksheet2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7.0210934377004527E-2"/>
          <c:y val="4.2578183866113367E-2"/>
          <c:w val="0.9168020526359828"/>
          <c:h val="0.8943263071228707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DFF06"/>
            </a:solidFill>
            <a:ln>
              <a:noFill/>
            </a:ln>
            <a:effectLst/>
          </c:spPr>
          <c:dPt>
            <c:idx val="8"/>
            <c:spPr>
              <a:solidFill>
                <a:srgbClr val="FFC000"/>
              </a:solidFill>
              <a:ln>
                <a:noFill/>
              </a:ln>
              <a:effectLst/>
            </c:spPr>
          </c:dPt>
          <c:dLbls>
            <c:dLbl>
              <c:idx val="8"/>
              <c:spPr>
                <a:solidFill>
                  <a:srgbClr val="FFC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ahnschrift" panose="020B0502040204020203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SETJEN</c:v>
                </c:pt>
                <c:pt idx="1">
                  <c:v>ITJEN</c:v>
                </c:pt>
                <c:pt idx="2">
                  <c:v>DITJEN KESMAS</c:v>
                </c:pt>
                <c:pt idx="3">
                  <c:v>DITJEN YANKES</c:v>
                </c:pt>
                <c:pt idx="4">
                  <c:v>DITJEN P2P</c:v>
                </c:pt>
                <c:pt idx="5">
                  <c:v>DITJEN FARMALKES</c:v>
                </c:pt>
                <c:pt idx="6">
                  <c:v>BADAN LITBANGKES</c:v>
                </c:pt>
                <c:pt idx="7">
                  <c:v>BADAN PPSDMKES</c:v>
                </c:pt>
                <c:pt idx="8">
                  <c:v>KEMENKES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0.57370000000000021</c:v>
                </c:pt>
                <c:pt idx="1">
                  <c:v>0.37250000000000011</c:v>
                </c:pt>
                <c:pt idx="2">
                  <c:v>0.14840000000000006</c:v>
                </c:pt>
                <c:pt idx="3">
                  <c:v>0.36610000000000009</c:v>
                </c:pt>
                <c:pt idx="4">
                  <c:v>0.34530000000000011</c:v>
                </c:pt>
                <c:pt idx="5">
                  <c:v>0.12280000000000002</c:v>
                </c:pt>
                <c:pt idx="6">
                  <c:v>0.3000000000000001</c:v>
                </c:pt>
                <c:pt idx="7">
                  <c:v>0.23690000000000005</c:v>
                </c:pt>
                <c:pt idx="8">
                  <c:v>0.47680000000000011</c:v>
                </c:pt>
              </c:numCache>
            </c:numRef>
          </c:val>
        </c:ser>
        <c:dLbls>
          <c:showVal val="1"/>
        </c:dLbls>
        <c:gapWidth val="219"/>
        <c:overlap val="-27"/>
        <c:axId val="39886208"/>
        <c:axId val="39892096"/>
      </c:barChart>
      <c:catAx>
        <c:axId val="398862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892096"/>
        <c:crosses val="autoZero"/>
        <c:auto val="1"/>
        <c:lblAlgn val="ctr"/>
        <c:lblOffset val="100"/>
      </c:catAx>
      <c:valAx>
        <c:axId val="3989209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88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CA7-4C7E-88AD-2EE9CB5B0C69}"/>
              </c:ext>
            </c:extLst>
          </c:dPt>
          <c:dPt>
            <c:idx val="1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CA7-4C7E-88AD-2EE9CB5B0C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Sisa</c:v>
                </c:pt>
                <c:pt idx="1">
                  <c:v>Realisasi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0.5232</c:v>
                </c:pt>
                <c:pt idx="1">
                  <c:v>0.47680000000000011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CA7-4C7E-88AD-2EE9CB5B0C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BCA7-4C7E-88AD-2EE9CB5B0C69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BCA7-4C7E-88AD-2EE9CB5B0C69}"/>
              </c:ext>
            </c:extLst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BCA7-4C7E-88AD-2EE9CB5B0C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Sisa</c:v>
                </c:pt>
                <c:pt idx="1">
                  <c:v>Realisasi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BCA7-4C7E-88AD-2EE9CB5B0C69}"/>
            </c:ext>
          </c:extLst>
        </c:ser>
        <c:dLbls>
          <c:showVal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zero"/>
  </c:chart>
  <c:spPr>
    <a:solidFill>
      <a:schemeClr val="bg1"/>
    </a:solidFill>
    <a:ln>
      <a:noFill/>
    </a:ln>
    <a:effectLst/>
  </c:spPr>
  <c:txPr>
    <a:bodyPr/>
    <a:lstStyle/>
    <a:p>
      <a:pPr>
        <a:defRPr>
          <a:latin typeface="Bahnschrift" panose="020B0502040204020203" pitchFamily="34" charset="0"/>
        </a:defRPr>
      </a:pPr>
      <a:endParaRPr lang="en-US"/>
    </a:p>
  </c:txPr>
  <c:externalData r:id="rId1"/>
</c:chartSpac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4683E-94D2-4DCC-A625-B1841C2F88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C8ED5-A0C6-4E3E-BC7D-AA211A04B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29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ID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F8B60-CF36-4718-A837-F99A8E4B628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8342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234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832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9057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054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937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939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6950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673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6141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9270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858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ED6CC-D3CC-4A4A-A33B-E8DB9D31B41C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DBD17-A648-4677-B629-AE40A82B0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870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1.xml"/><Relationship Id="rId7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package" Target="../embeddings/Microsoft_Office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61094419"/>
              </p:ext>
            </p:extLst>
          </p:nvPr>
        </p:nvGraphicFramePr>
        <p:xfrm>
          <a:off x="4767263" y="4559300"/>
          <a:ext cx="7348537" cy="2232025"/>
        </p:xfrm>
        <a:graphic>
          <a:graphicData uri="http://schemas.openxmlformats.org/presentationml/2006/ole">
            <p:oleObj spid="_x0000_s3082" name="Worksheet" r:id="rId4" imgW="6769265" imgH="2229058" progId="Excel.Sheet.12">
              <p:embed/>
            </p:oleObj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5590765" y="2198444"/>
            <a:ext cx="6084000" cy="0"/>
          </a:xfrm>
          <a:prstGeom prst="line">
            <a:avLst/>
          </a:prstGeom>
          <a:ln w="38100">
            <a:solidFill>
              <a:srgbClr val="F93C2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b="1" dirty="0" smtClean="0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REALISASI ANGGARAN UNIT UTAMA</a:t>
            </a:r>
          </a:p>
          <a:p>
            <a:pPr algn="ctr"/>
            <a:r>
              <a:rPr lang="en-ID" sz="2400" b="1" dirty="0" smtClean="0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</a:t>
            </a:r>
            <a:r>
              <a:rPr lang="en-ID" sz="2400" b="1" dirty="0" err="1" smtClean="0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s.d</a:t>
            </a:r>
            <a:r>
              <a:rPr lang="en-ID" sz="2400" b="1" dirty="0" err="1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</a:t>
            </a:r>
            <a:r>
              <a:rPr lang="en-ID" sz="2400" b="1" dirty="0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triwulan</a:t>
            </a:r>
            <a:r>
              <a:rPr lang="en-ID" sz="2400" b="1" dirty="0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smtClean="0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II 2020)</a:t>
            </a:r>
            <a:endParaRPr lang="en-US" sz="2400" b="1" dirty="0">
              <a:solidFill>
                <a:schemeClr val="tx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78842114"/>
              </p:ext>
            </p:extLst>
          </p:nvPr>
        </p:nvGraphicFramePr>
        <p:xfrm>
          <a:off x="0" y="5192032"/>
          <a:ext cx="4705350" cy="1483360"/>
        </p:xfrm>
        <a:graphic>
          <a:graphicData uri="http://schemas.openxmlformats.org/drawingml/2006/table">
            <a:tbl>
              <a:tblPr bandRow="1">
                <a:tableStyleId>{8FD4443E-F989-4FC4-A0C8-D5A2AF1F390B}</a:tableStyleId>
              </a:tblPr>
              <a:tblGrid>
                <a:gridCol w="1869141"/>
                <a:gridCol w="2836209"/>
              </a:tblGrid>
              <a:tr h="370840"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Bahnschrift" panose="020B0502040204020203" pitchFamily="34" charset="0"/>
                        </a:rPr>
                        <a:t>PAGU</a:t>
                      </a:r>
                      <a:endParaRPr lang="en-US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ahnschrift" panose="020B0502040204020203" pitchFamily="34" charset="0"/>
                        </a:rPr>
                        <a:t>79,388,501,418,000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Bahnschrift" panose="020B0502040204020203" pitchFamily="34" charset="0"/>
                        </a:rPr>
                        <a:t>REALISASI</a:t>
                      </a:r>
                      <a:endParaRPr lang="en-US" dirty="0">
                        <a:latin typeface="Bahnschrift" panose="020B0502040204020203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Bahnschrift" panose="020B0502040204020203" pitchFamily="34" charset="0"/>
                        </a:rPr>
                        <a:t> 37,849,173,806,807 </a:t>
                      </a:r>
                      <a:endParaRPr lang="en-US" dirty="0" smtClean="0">
                        <a:latin typeface="Bahnschrift" panose="020B0502040204020203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Bahnschrift" panose="020B0502040204020203" pitchFamily="34" charset="0"/>
                        </a:rPr>
                        <a:t>SISA</a:t>
                      </a:r>
                      <a:endParaRPr lang="en-US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ahnschrift" panose="020B0502040204020203" pitchFamily="34" charset="0"/>
                        </a:rPr>
                        <a:t> 41,539,327,611,193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smtClean="0">
                          <a:latin typeface="Bahnschrift" panose="020B0502040204020203" pitchFamily="34" charset="0"/>
                        </a:rPr>
                        <a:t>%</a:t>
                      </a:r>
                      <a:endParaRPr lang="en-US" dirty="0">
                        <a:latin typeface="Bahnschrift" panose="020B0502040204020203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>
                          <a:latin typeface="Bahnschrift" panose="020B0502040204020203" pitchFamily="34" charset="0"/>
                        </a:rPr>
                        <a:t>47.68%</a:t>
                      </a:r>
                      <a:endParaRPr lang="en-US" dirty="0" smtClean="0">
                        <a:latin typeface="Bahnschrift" panose="020B0502040204020203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50" y="87629"/>
            <a:ext cx="1655385" cy="77285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87629"/>
            <a:ext cx="1657350" cy="772858"/>
          </a:xfrm>
          <a:prstGeom prst="rect">
            <a:avLst/>
          </a:prstGeom>
        </p:spPr>
      </p:pic>
      <p:graphicFrame>
        <p:nvGraphicFramePr>
          <p:cNvPr id="11" name="Chart 10"/>
          <p:cNvGraphicFramePr/>
          <p:nvPr>
            <p:extLst>
              <p:ext uri="{D42A27DB-BD31-4B8C-83A1-F6EECF244321}">
                <p14:modId xmlns="" xmlns:p14="http://schemas.microsoft.com/office/powerpoint/2010/main" val="2517213924"/>
              </p:ext>
            </p:extLst>
          </p:nvPr>
        </p:nvGraphicFramePr>
        <p:xfrm>
          <a:off x="4705350" y="942975"/>
          <a:ext cx="7486649" cy="361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32629601"/>
              </p:ext>
            </p:extLst>
          </p:nvPr>
        </p:nvGraphicFramePr>
        <p:xfrm>
          <a:off x="0" y="937165"/>
          <a:ext cx="4705350" cy="388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="" xmlns:p14="http://schemas.microsoft.com/office/powerpoint/2010/main" val="3433449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23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Worksheet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ROKEU'BMN</dc:creator>
  <cp:lastModifiedBy>dini2006</cp:lastModifiedBy>
  <cp:revision>15</cp:revision>
  <dcterms:created xsi:type="dcterms:W3CDTF">2020-08-31T13:12:12Z</dcterms:created>
  <dcterms:modified xsi:type="dcterms:W3CDTF">2020-09-01T13:55:30Z</dcterms:modified>
</cp:coreProperties>
</file>